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7" r:id="rId3"/>
    <p:sldId id="284" r:id="rId4"/>
    <p:sldId id="287" r:id="rId5"/>
    <p:sldId id="285" r:id="rId6"/>
    <p:sldId id="283" r:id="rId7"/>
    <p:sldId id="263" r:id="rId8"/>
    <p:sldId id="266" r:id="rId9"/>
    <p:sldId id="259" r:id="rId10"/>
    <p:sldId id="262" r:id="rId11"/>
    <p:sldId id="271" r:id="rId12"/>
    <p:sldId id="288" r:id="rId13"/>
    <p:sldId id="260" r:id="rId14"/>
    <p:sldId id="268" r:id="rId15"/>
    <p:sldId id="261" r:id="rId16"/>
    <p:sldId id="267" r:id="rId17"/>
    <p:sldId id="258" r:id="rId18"/>
    <p:sldId id="265" r:id="rId19"/>
    <p:sldId id="264" r:id="rId20"/>
    <p:sldId id="272" r:id="rId21"/>
    <p:sldId id="273" r:id="rId22"/>
    <p:sldId id="275" r:id="rId23"/>
    <p:sldId id="274" r:id="rId24"/>
    <p:sldId id="276" r:id="rId25"/>
    <p:sldId id="277" r:id="rId26"/>
    <p:sldId id="278" r:id="rId27"/>
    <p:sldId id="281" r:id="rId28"/>
    <p:sldId id="279" r:id="rId29"/>
    <p:sldId id="280" r:id="rId30"/>
    <p:sldId id="282" r:id="rId31"/>
    <p:sldId id="269" r:id="rId32"/>
    <p:sldId id="289" r:id="rId33"/>
    <p:sldId id="286" r:id="rId34"/>
    <p:sldId id="293" r:id="rId35"/>
    <p:sldId id="304" r:id="rId36"/>
    <p:sldId id="303" r:id="rId37"/>
    <p:sldId id="300" r:id="rId38"/>
    <p:sldId id="307" r:id="rId39"/>
    <p:sldId id="308" r:id="rId40"/>
    <p:sldId id="295" r:id="rId41"/>
    <p:sldId id="296" r:id="rId42"/>
    <p:sldId id="297" r:id="rId43"/>
    <p:sldId id="290" r:id="rId44"/>
    <p:sldId id="298" r:id="rId45"/>
    <p:sldId id="292" r:id="rId46"/>
    <p:sldId id="294" r:id="rId47"/>
    <p:sldId id="291" r:id="rId48"/>
    <p:sldId id="299" r:id="rId49"/>
    <p:sldId id="301" r:id="rId50"/>
    <p:sldId id="302" r:id="rId5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ente" initials="U" lastIdx="2" clrIdx="0">
    <p:extLst>
      <p:ext uri="{19B8F6BF-5375-455C-9EA6-DF929625EA0E}">
        <p15:presenceInfo xmlns:p15="http://schemas.microsoft.com/office/powerpoint/2012/main" userId="Utent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04T14:51:46.777" idx="1">
    <p:pos x="10" y="10"/>
    <p:text>rottura destra Panaro 7/12/2021 ore 8.30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04T14:52:55.134" idx="2">
    <p:pos x="10" y="10"/>
    <p:text>rottura destra Panaro 7/12/2021 ore 9.30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E98E2E-0D32-4804-E46B-8004901105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C96B0A9-0E6B-6585-4968-6B1B5639CE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B24ECA-A484-4E8A-00CA-CD363385D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A57AE-E1C8-428F-AD0F-46DE7596FF77}" type="datetimeFigureOut">
              <a:rPr lang="it-IT" smtClean="0"/>
              <a:t>04/03/2023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587C06-D786-A9F0-A0F9-06956D168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417598D-731C-6329-8BDA-C76873ABF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DC60B-52D1-4FE7-982C-FD0526D99D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0033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1FB3C8-8E17-831B-0FE9-E6896F0C0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B3DD53C-68A6-8BCE-5B3E-315164E68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F55340-2EF6-B5E4-9710-42374DA17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A57AE-E1C8-428F-AD0F-46DE7596FF77}" type="datetimeFigureOut">
              <a:rPr lang="it-IT" smtClean="0"/>
              <a:t>04/03/2023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6F6100-DDF8-1E95-55C9-E81D18CF1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BC18F4-4FB6-67F6-0D15-74BC610BB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DC60B-52D1-4FE7-982C-FD0526D99D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8118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FD377A0-4B31-F3D9-85D5-E9065CD37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FAFAE19-93B8-5F55-7135-7DFD1A726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B90118-0F0D-F4BC-26BF-776E9884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A57AE-E1C8-428F-AD0F-46DE7596FF77}" type="datetimeFigureOut">
              <a:rPr lang="it-IT" smtClean="0"/>
              <a:t>04/03/2023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11FCDB0-698D-5E75-FCEA-52EACF38E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921F81-01D1-59C3-DCBF-E872C1844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DC60B-52D1-4FE7-982C-FD0526D99D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0199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2C30EA-60F3-4DA1-1700-030038063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9DF1CC-16FE-27FE-2BDD-046793700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ECAD25-5248-07F8-6F37-770227514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A57AE-E1C8-428F-AD0F-46DE7596FF77}" type="datetimeFigureOut">
              <a:rPr lang="it-IT" smtClean="0"/>
              <a:t>04/03/2023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A90E22-7856-AD67-B7B0-C5067A547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C26E79B-F1FD-1C7C-7A11-5E712C5CC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DC60B-52D1-4FE7-982C-FD0526D99D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5247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6D17E2-70BE-53C0-4D28-C4E7DBEA1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2AA60F7-482C-4586-DC0C-ED6204D29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7BBBE1-EAD4-B212-DFF4-112FE7AD2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A57AE-E1C8-428F-AD0F-46DE7596FF77}" type="datetimeFigureOut">
              <a:rPr lang="it-IT" smtClean="0"/>
              <a:t>04/03/2023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E99B68-CB3A-120A-3484-C30046A9D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8E3978-FDB4-E589-9E07-FBCB730E1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DC60B-52D1-4FE7-982C-FD0526D99D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1295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69B350-E70A-5943-5E0C-E013FB688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0DA71C-2E15-2E0E-8F47-FB93A1CE70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2AE8AA4-206D-FB47-D540-D6D1BC0A1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751ECB6-FB11-E233-5371-4071E7F25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A57AE-E1C8-428F-AD0F-46DE7596FF77}" type="datetimeFigureOut">
              <a:rPr lang="it-IT" smtClean="0"/>
              <a:t>04/03/2023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0F2FDA8-FF58-AB49-CAC6-F1AD90166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234AC0D-E3CD-21A9-E3D5-D6C09EBF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DC60B-52D1-4FE7-982C-FD0526D99D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372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734B05-876E-9AEF-ABEA-2A3E74B78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5F6B4E3-1D3D-408E-25B6-4FE55FCEC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BA8932C-B001-D317-56A1-BC8553A55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4A14CED-FC44-B2C8-A8A7-C4C2FA0B57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A373433-0B4A-4839-FD3A-A2851D1FAE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55143A1-EBEA-BF92-A13B-90D6195B0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A57AE-E1C8-428F-AD0F-46DE7596FF77}" type="datetimeFigureOut">
              <a:rPr lang="it-IT" smtClean="0"/>
              <a:t>04/03/2023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4C47806-6CA6-7721-4707-BA50820FC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5E45568-F1D4-989F-1F48-C0C75F516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DC60B-52D1-4FE7-982C-FD0526D99D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6408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4745C1-9737-2738-9AA9-D2B7DB150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03203DE-A53F-20C9-2207-F78FA8726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A57AE-E1C8-428F-AD0F-46DE7596FF77}" type="datetimeFigureOut">
              <a:rPr lang="it-IT" smtClean="0"/>
              <a:t>04/03/2023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1648858-2A2C-D6BE-23B3-9C8C8CDB9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A47E73-D8CD-2F39-E36F-D9E698E2F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DC60B-52D1-4FE7-982C-FD0526D99D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3912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BF21D5B-3A6C-AB50-DC1C-43503F965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A57AE-E1C8-428F-AD0F-46DE7596FF77}" type="datetimeFigureOut">
              <a:rPr lang="it-IT" smtClean="0"/>
              <a:t>04/03/2023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3ACDBB3-E400-0553-7C29-65FB37C5A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A3D6C63-68CC-D1A1-D404-47C391D95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DC60B-52D1-4FE7-982C-FD0526D99D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3077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6F5A63-A246-C145-5128-49C1FAFDD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29DD11-3A57-7963-47AE-94276C63C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FA30DDA-6EA8-089B-A345-178212FCE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F3E5F23-CAAC-66F0-B00A-C8DA7195F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A57AE-E1C8-428F-AD0F-46DE7596FF77}" type="datetimeFigureOut">
              <a:rPr lang="it-IT" smtClean="0"/>
              <a:t>04/03/2023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97DBE94-CF1C-8692-C7A1-0A80C05E3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85BDF6-46D4-F715-27A8-AFA24F9DE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DC60B-52D1-4FE7-982C-FD0526D99D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1808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ECD1FA-24F7-221C-EA36-56F3393E4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BD1BFBD-33C4-6187-B442-A339EEE8E5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D906B87-FE5E-8086-08AE-E529ED66DC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A2211D9-36DE-A9EA-938A-4E5406472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A57AE-E1C8-428F-AD0F-46DE7596FF77}" type="datetimeFigureOut">
              <a:rPr lang="it-IT" smtClean="0"/>
              <a:t>04/03/2023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E6AA75F-3404-2EDD-0181-1A075CD9C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59E0EB6-F323-329D-F032-6B18EA7E2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DC60B-52D1-4FE7-982C-FD0526D99D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1991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DD58EA2-EBFE-C396-955E-28409A10F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D3FC233-E37D-A28F-6F07-48FE98455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097130A-A715-E09A-81C3-62225C5FD6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A57AE-E1C8-428F-AD0F-46DE7596FF77}" type="datetimeFigureOut">
              <a:rPr lang="it-IT" smtClean="0"/>
              <a:t>04/03/2023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A5FBAC-F5D0-0AAA-60FF-C4EFAD515F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BCDD03-6374-12BE-6C2E-18A52BE07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DC60B-52D1-4FE7-982C-FD0526D99D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155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avolo&#10;&#10;Descrizione generata automaticamente">
            <a:extLst>
              <a:ext uri="{FF2B5EF4-FFF2-40B4-BE49-F238E27FC236}">
                <a16:creationId xmlns:a16="http://schemas.microsoft.com/office/drawing/2014/main" id="{ACE4829E-2547-4A6F-FF3C-AF755DCD1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470" y="2"/>
            <a:ext cx="4769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69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BFC76985-8FAE-1A30-4FB0-D5D43E3B6B2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72" y="2"/>
            <a:ext cx="9892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80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C3A8159-3947-CCD5-FD62-853C90034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749" y="0"/>
            <a:ext cx="7134501" cy="686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9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31869D6-3471-1001-E78D-CB85530B24C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53" y="2"/>
            <a:ext cx="9321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04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A07883-9DD6-58DF-4244-6BBA4BE87FAD}"/>
              </a:ext>
            </a:extLst>
          </p:cNvPr>
          <p:cNvSpPr txBox="1"/>
          <p:nvPr/>
        </p:nvSpPr>
        <p:spPr>
          <a:xfrm>
            <a:off x="1862540" y="5903894"/>
            <a:ext cx="84669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Rete idrografica approssimativa della pianura modenese nel I secolo d.C. </a:t>
            </a:r>
          </a:p>
          <a:p>
            <a:pPr algn="ctr"/>
            <a:r>
              <a:rPr lang="it-IT" sz="1600" dirty="0">
                <a:solidFill>
                  <a:schemeClr val="bg1"/>
                </a:solidFill>
              </a:rPr>
              <a:t>La ricostruzione è basata sui paleoalvei individuati dai recenti studi geologici</a:t>
            </a:r>
          </a:p>
          <a:p>
            <a:pPr algn="r"/>
            <a:endParaRPr lang="it-IT" sz="1200" i="1" dirty="0">
              <a:solidFill>
                <a:schemeClr val="bg1"/>
              </a:solidFill>
            </a:endParaRPr>
          </a:p>
          <a:p>
            <a:pPr algn="r"/>
            <a:r>
              <a:rPr lang="it-IT" sz="1200" i="1" dirty="0">
                <a:solidFill>
                  <a:schemeClr val="bg1"/>
                </a:solidFill>
              </a:rPr>
              <a:t>Per gentile concessione del Consorzio della Bonifica Burana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93A3085-D79B-22D7-A44C-A3BAB54FBD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924" y="2"/>
            <a:ext cx="7936153" cy="580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81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91072C9-32ED-D251-4EBE-96D3174A0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81" y="2"/>
            <a:ext cx="9129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07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7DC24862-A964-308E-378B-0993CE9AD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983" y="2"/>
            <a:ext cx="5736037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6AFBF6B-B97F-93C7-99CD-40AC56DF2019}"/>
              </a:ext>
            </a:extLst>
          </p:cNvPr>
          <p:cNvSpPr txBox="1"/>
          <p:nvPr/>
        </p:nvSpPr>
        <p:spPr>
          <a:xfrm>
            <a:off x="9033163" y="5977787"/>
            <a:ext cx="3158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>
                <a:solidFill>
                  <a:schemeClr val="bg1"/>
                </a:solidFill>
              </a:rPr>
              <a:t>Per gentile concessione</a:t>
            </a:r>
          </a:p>
          <a:p>
            <a:pPr algn="ctr"/>
            <a:r>
              <a:rPr lang="it-IT" sz="1200" i="1" dirty="0">
                <a:solidFill>
                  <a:schemeClr val="bg1"/>
                </a:solidFill>
              </a:rPr>
              <a:t>dell’Archiginnasio di Bologna</a:t>
            </a:r>
          </a:p>
        </p:txBody>
      </p:sp>
    </p:spTree>
    <p:extLst>
      <p:ext uri="{BB962C8B-B14F-4D97-AF65-F5344CB8AC3E}">
        <p14:creationId xmlns:p14="http://schemas.microsoft.com/office/powerpoint/2010/main" val="2674423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0E9FEB49-CA91-5A0B-9E97-C02502A7D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429" y="2"/>
            <a:ext cx="7511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20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279D4A51-815C-CD6E-D281-A8909E8D3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004" y="2"/>
            <a:ext cx="8745996" cy="68580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A07883-9DD6-58DF-4244-6BBA4BE87FAD}"/>
              </a:ext>
            </a:extLst>
          </p:cNvPr>
          <p:cNvSpPr txBox="1"/>
          <p:nvPr/>
        </p:nvSpPr>
        <p:spPr>
          <a:xfrm>
            <a:off x="8060849" y="371842"/>
            <a:ext cx="2477844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1" dirty="0"/>
              <a:t>Dal sito Consorzio Bonifica di Ferrara</a:t>
            </a:r>
          </a:p>
          <a:p>
            <a:pPr algn="ctr"/>
            <a:r>
              <a:rPr lang="it-IT" sz="1051" dirty="0"/>
              <a:t>Ing. Alessandro Bondesan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FB3593B-1377-A841-085E-5E28D2C70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09" y="2"/>
            <a:ext cx="10695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09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mappa&#10;&#10;Descrizione generata automaticamente">
            <a:extLst>
              <a:ext uri="{FF2B5EF4-FFF2-40B4-BE49-F238E27FC236}">
                <a16:creationId xmlns:a16="http://schemas.microsoft.com/office/drawing/2014/main" id="{51973235-9D59-DD27-FD82-B0A586C14EB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812" y="2"/>
            <a:ext cx="8076379" cy="600378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9568CE1-A7A4-B2AA-2C92-B4C25A69791B}"/>
              </a:ext>
            </a:extLst>
          </p:cNvPr>
          <p:cNvSpPr txBox="1"/>
          <p:nvPr/>
        </p:nvSpPr>
        <p:spPr>
          <a:xfrm>
            <a:off x="1862540" y="6151418"/>
            <a:ext cx="8466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Carta di G.A. Magini, 1599</a:t>
            </a:r>
          </a:p>
          <a:p>
            <a:pPr algn="r"/>
            <a:endParaRPr lang="it-IT" sz="1200" i="1" dirty="0">
              <a:solidFill>
                <a:schemeClr val="bg1"/>
              </a:solidFill>
            </a:endParaRPr>
          </a:p>
          <a:p>
            <a:pPr algn="r"/>
            <a:r>
              <a:rPr lang="it-IT" sz="1200" i="1" dirty="0">
                <a:solidFill>
                  <a:schemeClr val="bg1"/>
                </a:solidFill>
              </a:rPr>
              <a:t>Archivio della Bonifica Renana</a:t>
            </a:r>
          </a:p>
        </p:txBody>
      </p:sp>
    </p:spTree>
    <p:extLst>
      <p:ext uri="{BB962C8B-B14F-4D97-AF65-F5344CB8AC3E}">
        <p14:creationId xmlns:p14="http://schemas.microsoft.com/office/powerpoint/2010/main" val="68661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mappa&#10;&#10;Descrizione generata automaticamente">
            <a:extLst>
              <a:ext uri="{FF2B5EF4-FFF2-40B4-BE49-F238E27FC236}">
                <a16:creationId xmlns:a16="http://schemas.microsoft.com/office/drawing/2014/main" id="{33E98EB3-124F-6681-C539-47AEC9CF62E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077" y="0"/>
            <a:ext cx="8005847" cy="615141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43E015-A8B1-BBAF-6EB1-8CD47EBEB62A}"/>
              </a:ext>
            </a:extLst>
          </p:cNvPr>
          <p:cNvSpPr txBox="1"/>
          <p:nvPr/>
        </p:nvSpPr>
        <p:spPr>
          <a:xfrm>
            <a:off x="1862540" y="6151419"/>
            <a:ext cx="8466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Mappa Laghi. Territorio tra Fiume Panaro e Torrente Samoggia nel 1711-12</a:t>
            </a:r>
          </a:p>
          <a:p>
            <a:pPr algn="r"/>
            <a:endParaRPr lang="it-IT" sz="1200" i="1" dirty="0">
              <a:solidFill>
                <a:schemeClr val="bg1"/>
              </a:solidFill>
            </a:endParaRPr>
          </a:p>
          <a:p>
            <a:pPr algn="r"/>
            <a:r>
              <a:rPr lang="it-IT" sz="1200" i="1" dirty="0">
                <a:solidFill>
                  <a:schemeClr val="bg1"/>
                </a:solidFill>
              </a:rPr>
              <a:t>Per gentile concessione del Consorzio della Bonifica Burana</a:t>
            </a:r>
          </a:p>
        </p:txBody>
      </p:sp>
    </p:spTree>
    <p:extLst>
      <p:ext uri="{BB962C8B-B14F-4D97-AF65-F5344CB8AC3E}">
        <p14:creationId xmlns:p14="http://schemas.microsoft.com/office/powerpoint/2010/main" val="1151637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5EECC1F-61EA-BC2D-E312-13C4CBE74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625" y="2"/>
            <a:ext cx="9566754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683327" y="6525491"/>
            <a:ext cx="6836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Dall’Atlante d’Italia Touring Club Italiano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568705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0AD3071-C427-0485-1142-3F0C93B52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62" y="42674"/>
            <a:ext cx="7345680" cy="677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04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0C9A07D-4106-6A6F-0C9F-37254021E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94" y="2"/>
            <a:ext cx="5160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75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9E6EF4C3-EAB3-4256-58FD-C515FE3DC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605" y="2"/>
            <a:ext cx="5366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17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B42A219-FEF8-CDCE-FB5C-E96849B8B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91" y="2"/>
            <a:ext cx="5382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90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25E3CD09-20B3-4F61-4722-2ECAFEB61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999" y="2"/>
            <a:ext cx="52200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46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348F0B-BF04-A387-287F-3FBCEB6B9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53" y="2"/>
            <a:ext cx="5105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14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550F73A-8722-3CA1-A46C-7199F399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41" y="2"/>
            <a:ext cx="5091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2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FE53879D-6193-C9E0-DB03-F5EB0C6C0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331" y="2"/>
            <a:ext cx="5743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142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5AEA021-0425-5568-980D-8837D1299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417" y="2"/>
            <a:ext cx="5369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5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D4DEAF9-0AD5-D63D-79FB-30130CB04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667" y="2"/>
            <a:ext cx="4992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23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>
            <a:extLst>
              <a:ext uri="{FF2B5EF4-FFF2-40B4-BE49-F238E27FC236}">
                <a16:creationId xmlns:a16="http://schemas.microsoft.com/office/drawing/2014/main" id="{D8515DE2-4335-61E1-9A70-CD83F904D3C8}"/>
              </a:ext>
            </a:extLst>
          </p:cNvPr>
          <p:cNvGrpSpPr/>
          <p:nvPr/>
        </p:nvGrpSpPr>
        <p:grpSpPr>
          <a:xfrm>
            <a:off x="1254407" y="0"/>
            <a:ext cx="9683185" cy="6858000"/>
            <a:chOff x="1164365" y="0"/>
            <a:chExt cx="9396275" cy="6271803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A46BA87-64A0-2511-BFBB-8D7693914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4365" y="0"/>
              <a:ext cx="5189670" cy="6264183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ECBE4D7F-4DC8-1076-6511-72528E2A3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4035" y="0"/>
              <a:ext cx="4206605" cy="6271803"/>
            </a:xfrm>
            <a:prstGeom prst="rect">
              <a:avLst/>
            </a:prstGeom>
          </p:spPr>
        </p:pic>
      </p:grpSp>
      <p:sp>
        <p:nvSpPr>
          <p:cNvPr id="2" name="CasellaDiTesto 1"/>
          <p:cNvSpPr txBox="1"/>
          <p:nvPr/>
        </p:nvSpPr>
        <p:spPr>
          <a:xfrm>
            <a:off x="1475509" y="6849668"/>
            <a:ext cx="6918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Dall’atlante d’Italia  Touring Club Italiano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505501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11AAA1F-E993-9F77-7F7B-7C9A8D3E2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19" y="2"/>
            <a:ext cx="5054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44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15AF5BF4-1475-DFA7-F448-4ACAA54AA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512" y="-9680"/>
            <a:ext cx="4996975" cy="686768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B682208-A2E2-4649-BA0B-B07E3986C246}"/>
              </a:ext>
            </a:extLst>
          </p:cNvPr>
          <p:cNvSpPr txBox="1"/>
          <p:nvPr/>
        </p:nvSpPr>
        <p:spPr>
          <a:xfrm>
            <a:off x="8594487" y="2854773"/>
            <a:ext cx="35975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Corografia generale attuale</a:t>
            </a:r>
          </a:p>
          <a:p>
            <a:pPr algn="ctr"/>
            <a:r>
              <a:rPr lang="it-IT" sz="1600" dirty="0">
                <a:solidFill>
                  <a:schemeClr val="bg1"/>
                </a:solidFill>
              </a:rPr>
              <a:t>del Consorzio della Bonifica Burana</a:t>
            </a:r>
          </a:p>
          <a:p>
            <a:pPr algn="r"/>
            <a:endParaRPr lang="it-IT" sz="1200" i="1" dirty="0">
              <a:solidFill>
                <a:schemeClr val="bg1"/>
              </a:solidFill>
            </a:endParaRPr>
          </a:p>
          <a:p>
            <a:pPr algn="r"/>
            <a:r>
              <a:rPr lang="it-IT" sz="1200" i="1" dirty="0">
                <a:solidFill>
                  <a:schemeClr val="bg1"/>
                </a:solidFill>
              </a:rPr>
              <a:t>Per gentile concessione</a:t>
            </a:r>
          </a:p>
          <a:p>
            <a:pPr algn="r"/>
            <a:r>
              <a:rPr lang="it-IT" sz="1200" i="1" dirty="0">
                <a:solidFill>
                  <a:schemeClr val="bg1"/>
                </a:solidFill>
              </a:rPr>
              <a:t>del Consorzio della Bonifica Burana</a:t>
            </a:r>
          </a:p>
        </p:txBody>
      </p:sp>
    </p:spTree>
    <p:extLst>
      <p:ext uri="{BB962C8B-B14F-4D97-AF65-F5344CB8AC3E}">
        <p14:creationId xmlns:p14="http://schemas.microsoft.com/office/powerpoint/2010/main" val="773590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2D466D2-EA23-4CCC-9F09-083D9C083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664" y="1"/>
            <a:ext cx="4856672" cy="685914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0B74EE6-CFD1-1BAE-6D89-D074FDBF8DAA}"/>
              </a:ext>
            </a:extLst>
          </p:cNvPr>
          <p:cNvSpPr txBox="1"/>
          <p:nvPr/>
        </p:nvSpPr>
        <p:spPr>
          <a:xfrm>
            <a:off x="8524336" y="3198167"/>
            <a:ext cx="3667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>
                <a:solidFill>
                  <a:schemeClr val="bg1"/>
                </a:solidFill>
              </a:rPr>
              <a:t>Per gentile concessione</a:t>
            </a:r>
          </a:p>
          <a:p>
            <a:pPr algn="ctr"/>
            <a:r>
              <a:rPr lang="it-IT" sz="1200" i="1" dirty="0">
                <a:solidFill>
                  <a:schemeClr val="bg1"/>
                </a:solidFill>
              </a:rPr>
              <a:t>del Consorzio della Bonifica Burana</a:t>
            </a:r>
          </a:p>
        </p:txBody>
      </p:sp>
    </p:spTree>
    <p:extLst>
      <p:ext uri="{BB962C8B-B14F-4D97-AF65-F5344CB8AC3E}">
        <p14:creationId xmlns:p14="http://schemas.microsoft.com/office/powerpoint/2010/main" val="19039451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7212973-7E14-E83A-CCC1-EC565F72D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986"/>
            <a:ext cx="12195601" cy="5638027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477982" y="6504709"/>
            <a:ext cx="10426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Dal libro «</a:t>
            </a:r>
            <a:r>
              <a:rPr lang="it-IT" sz="3200" dirty="0" err="1" smtClean="0"/>
              <a:t>Panera</a:t>
            </a:r>
            <a:r>
              <a:rPr lang="it-IT" sz="3200" dirty="0" smtClean="0"/>
              <a:t>» proprietà </a:t>
            </a:r>
            <a:r>
              <a:rPr lang="it-IT" sz="3200" dirty="0" err="1" smtClean="0"/>
              <a:t>Rag.Battaglia</a:t>
            </a:r>
            <a:r>
              <a:rPr lang="it-IT" sz="3200" dirty="0" smtClean="0"/>
              <a:t> (Consorzio Burana)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3414290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EE2E0668-BBDB-EE93-9342-15FC6F494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06" y="0"/>
            <a:ext cx="959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736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3DF08B7-D619-84FD-9BFF-3F69BFD0B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725" y="1613"/>
            <a:ext cx="9454550" cy="685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655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94917C04-8E82-CEA0-8732-74053C8DE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" y="2208362"/>
            <a:ext cx="12187675" cy="244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779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erba, esterni, terra, inpiedi&#10;&#10;Descrizione generata automaticamente">
            <a:extLst>
              <a:ext uri="{FF2B5EF4-FFF2-40B4-BE49-F238E27FC236}">
                <a16:creationId xmlns:a16="http://schemas.microsoft.com/office/drawing/2014/main" id="{E2BF6005-4DA0-7481-CBCE-4169E7511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1714500"/>
            <a:ext cx="6096000" cy="3429000"/>
          </a:xfrm>
          <a:prstGeom prst="rect">
            <a:avLst/>
          </a:prstGeom>
        </p:spPr>
      </p:pic>
      <p:pic>
        <p:nvPicPr>
          <p:cNvPr id="6" name="Immagine 5" descr="Immagine che contiene pianta&#10;&#10;Descrizione generata automaticamente">
            <a:extLst>
              <a:ext uri="{FF2B5EF4-FFF2-40B4-BE49-F238E27FC236}">
                <a16:creationId xmlns:a16="http://schemas.microsoft.com/office/drawing/2014/main" id="{AD6D6F1D-643A-C8CF-A0C9-E35A8492E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990" y="740664"/>
            <a:ext cx="3648456" cy="53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092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351818" y="2473036"/>
            <a:ext cx="2057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Rottura destra Panaro</a:t>
            </a:r>
          </a:p>
          <a:p>
            <a:r>
              <a:rPr lang="it-IT" sz="3200" dirty="0" smtClean="0"/>
              <a:t>07/12/21</a:t>
            </a:r>
          </a:p>
          <a:p>
            <a:r>
              <a:rPr lang="it-IT" sz="3200" dirty="0" smtClean="0"/>
              <a:t>Ore</a:t>
            </a:r>
          </a:p>
          <a:p>
            <a:r>
              <a:rPr lang="it-IT" sz="3200" dirty="0" smtClean="0"/>
              <a:t>8.30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6810184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580419" y="2576947"/>
            <a:ext cx="257115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Rottura destra</a:t>
            </a:r>
          </a:p>
          <a:p>
            <a:r>
              <a:rPr lang="it-IT" sz="3200" dirty="0" smtClean="0"/>
              <a:t>Panaro</a:t>
            </a:r>
          </a:p>
          <a:p>
            <a:r>
              <a:rPr lang="it-IT" sz="3200" dirty="0" smtClean="0"/>
              <a:t>07/12/21</a:t>
            </a:r>
          </a:p>
          <a:p>
            <a:r>
              <a:rPr lang="it-IT" sz="3200" dirty="0" smtClean="0"/>
              <a:t>Ore</a:t>
            </a:r>
          </a:p>
          <a:p>
            <a:r>
              <a:rPr lang="it-IT" sz="3200" dirty="0" smtClean="0"/>
              <a:t>9.30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554907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070B58C4-E38A-1CA3-4461-571EFE6FE920}"/>
              </a:ext>
            </a:extLst>
          </p:cNvPr>
          <p:cNvGrpSpPr/>
          <p:nvPr/>
        </p:nvGrpSpPr>
        <p:grpSpPr>
          <a:xfrm>
            <a:off x="983412" y="-10867"/>
            <a:ext cx="10279344" cy="6868869"/>
            <a:chOff x="1008745" y="0"/>
            <a:chExt cx="10333510" cy="6868869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F28AE0B8-941E-78B9-DE94-AB7E5C287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8745" y="0"/>
              <a:ext cx="5658739" cy="6858000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97A247A2-FC91-10E3-6173-C1278101B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67484" y="0"/>
              <a:ext cx="4674771" cy="6868869"/>
            </a:xfrm>
            <a:prstGeom prst="rect">
              <a:avLst/>
            </a:prstGeom>
          </p:spPr>
        </p:pic>
      </p:grpSp>
      <p:sp>
        <p:nvSpPr>
          <p:cNvPr id="4" name="CasellaDiTesto 3"/>
          <p:cNvSpPr txBox="1"/>
          <p:nvPr/>
        </p:nvSpPr>
        <p:spPr>
          <a:xfrm>
            <a:off x="1309255" y="6504709"/>
            <a:ext cx="6825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Dall’atlante d’Italia Touring Club Italiano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5460528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E36C3441-72CC-13CB-E45E-E268F2C95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772" y="-11226"/>
            <a:ext cx="8686457" cy="686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124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persona, inpiedi, folla&#10;&#10;Descrizione generata automaticamente">
            <a:extLst>
              <a:ext uri="{FF2B5EF4-FFF2-40B4-BE49-F238E27FC236}">
                <a16:creationId xmlns:a16="http://schemas.microsoft.com/office/drawing/2014/main" id="{79081C1F-44C6-5942-90D0-D3CCCC48D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425" y="662940"/>
            <a:ext cx="3648456" cy="5532120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7921857F-80CB-F779-507C-2D20A3304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78" y="1609344"/>
            <a:ext cx="5550408" cy="363931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143000" y="5860473"/>
            <a:ext cx="3299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Interventi di difesa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4591337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uomo, dipingendo&#10;&#10;Descrizione generata automaticamente">
            <a:extLst>
              <a:ext uri="{FF2B5EF4-FFF2-40B4-BE49-F238E27FC236}">
                <a16:creationId xmlns:a16="http://schemas.microsoft.com/office/drawing/2014/main" id="{A11EB81E-C1BC-9085-E8B7-9BA624744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537" y="662940"/>
            <a:ext cx="3666744" cy="5532120"/>
          </a:xfrm>
          <a:prstGeom prst="rect">
            <a:avLst/>
          </a:prstGeom>
        </p:spPr>
      </p:pic>
      <p:pic>
        <p:nvPicPr>
          <p:cNvPr id="6" name="Immagine 5" descr="Immagine che contiene esterni, natura, montagna, sporcizia&#10;&#10;Descrizione generata automaticamente">
            <a:extLst>
              <a:ext uri="{FF2B5EF4-FFF2-40B4-BE49-F238E27FC236}">
                <a16:creationId xmlns:a16="http://schemas.microsoft.com/office/drawing/2014/main" id="{5542E585-E140-ED50-739F-985DA40F6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19" y="1600200"/>
            <a:ext cx="5541264" cy="36576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371600" y="6005945"/>
            <a:ext cx="3299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Interventi di difesa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5169445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7017C298-12E1-97F0-9222-3C7F5529A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96568" y="403629"/>
            <a:ext cx="3648456" cy="5550408"/>
          </a:xfrm>
          <a:prstGeom prst="rect">
            <a:avLst/>
          </a:prstGeom>
        </p:spPr>
      </p:pic>
      <p:pic>
        <p:nvPicPr>
          <p:cNvPr id="15" name="Immagine 14" descr="Immagine che contiene testo, pietra&#10;&#10;Descrizione generata automaticamente">
            <a:extLst>
              <a:ext uri="{FF2B5EF4-FFF2-40B4-BE49-F238E27FC236}">
                <a16:creationId xmlns:a16="http://schemas.microsoft.com/office/drawing/2014/main" id="{F59E5C58-8A54-A571-949D-5B472ECA5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92697" y="1354604"/>
            <a:ext cx="5458968" cy="3648456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288473" y="5908316"/>
            <a:ext cx="3299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Interventi di difesa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8086856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7CF9B605-03C8-1B48-AEF7-405E8275F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1"/>
            <a:ext cx="7966364" cy="68580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65EAD22-6D2A-6DDF-07D8-8966A5CF61CC}"/>
              </a:ext>
            </a:extLst>
          </p:cNvPr>
          <p:cNvSpPr txBox="1"/>
          <p:nvPr/>
        </p:nvSpPr>
        <p:spPr>
          <a:xfrm>
            <a:off x="7966364" y="2731661"/>
            <a:ext cx="42256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da</a:t>
            </a:r>
          </a:p>
          <a:p>
            <a:pPr algn="ctr"/>
            <a:r>
              <a:rPr lang="it-IT" sz="1600" dirty="0">
                <a:solidFill>
                  <a:schemeClr val="bg1"/>
                </a:solidFill>
              </a:rPr>
              <a:t>«Panera. Guida all’ambiente del fiume Panaro»</a:t>
            </a:r>
          </a:p>
          <a:p>
            <a:pPr algn="ctr"/>
            <a:r>
              <a:rPr lang="it-IT" sz="1600" dirty="0">
                <a:solidFill>
                  <a:schemeClr val="bg1"/>
                </a:solidFill>
              </a:rPr>
              <a:t>AA.VV., Grandi e Grandi, 2009</a:t>
            </a:r>
          </a:p>
          <a:p>
            <a:pPr algn="r"/>
            <a:endParaRPr lang="it-IT" sz="1200" i="1" dirty="0">
              <a:solidFill>
                <a:schemeClr val="bg1"/>
              </a:solidFill>
            </a:endParaRPr>
          </a:p>
          <a:p>
            <a:pPr algn="r"/>
            <a:r>
              <a:rPr lang="it-IT" sz="1200" i="1" dirty="0">
                <a:solidFill>
                  <a:schemeClr val="bg1"/>
                </a:solidFill>
              </a:rPr>
              <a:t>Si ringrazia per il prestito il Rag. Claudio Battaglia</a:t>
            </a:r>
          </a:p>
          <a:p>
            <a:pPr algn="r"/>
            <a:r>
              <a:rPr lang="it-IT" sz="1200" i="1" dirty="0">
                <a:solidFill>
                  <a:schemeClr val="bg1"/>
                </a:solidFill>
              </a:rPr>
              <a:t>del Consorzio della Bonifica Burana</a:t>
            </a:r>
          </a:p>
        </p:txBody>
      </p:sp>
    </p:spTree>
    <p:extLst>
      <p:ext uri="{BB962C8B-B14F-4D97-AF65-F5344CB8AC3E}">
        <p14:creationId xmlns:p14="http://schemas.microsoft.com/office/powerpoint/2010/main" val="36053131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95ED610-407B-FFDA-52B2-4D7F8EB73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207" y="0"/>
            <a:ext cx="939758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003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rba, cielo, natura, esterni&#10;&#10;Descrizione generata automaticamente">
            <a:extLst>
              <a:ext uri="{FF2B5EF4-FFF2-40B4-BE49-F238E27FC236}">
                <a16:creationId xmlns:a16="http://schemas.microsoft.com/office/drawing/2014/main" id="{7E6B4238-D668-3FF2-EA45-7F3FAA6CC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4"/>
            <a:ext cx="12192000" cy="685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052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C4761E4-A543-1CBA-F2A9-34336416B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762" y="-17142"/>
            <a:ext cx="7470476" cy="687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546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0DF37740-6D34-2234-44BD-D4C8A4B1A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2708" y="-1712323"/>
            <a:ext cx="6866584" cy="1027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75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rba, esterni, cielo, campo&#10;&#10;Descrizione generata automaticamente">
            <a:extLst>
              <a:ext uri="{FF2B5EF4-FFF2-40B4-BE49-F238E27FC236}">
                <a16:creationId xmlns:a16="http://schemas.microsoft.com/office/drawing/2014/main" id="{98DA5769-97EC-1803-B45D-CB588E5E3B2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6" name="Immagine 5" descr="Immagine che contiene esterni, erba, cielo, strada&#10;&#10;Descrizione generata automaticamente">
            <a:extLst>
              <a:ext uri="{FF2B5EF4-FFF2-40B4-BE49-F238E27FC236}">
                <a16:creationId xmlns:a16="http://schemas.microsoft.com/office/drawing/2014/main" id="{71351223-5B67-98CE-1704-EC5E546BCB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393D7F5-C3E2-3B14-02CF-FC2714162E90}"/>
              </a:ext>
            </a:extLst>
          </p:cNvPr>
          <p:cNvSpPr txBox="1"/>
          <p:nvPr/>
        </p:nvSpPr>
        <p:spPr>
          <a:xfrm>
            <a:off x="6096000" y="1299001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Archivio fotografico</a:t>
            </a:r>
          </a:p>
          <a:p>
            <a:pPr algn="ctr"/>
            <a:r>
              <a:rPr lang="it-IT" sz="1600" dirty="0">
                <a:solidFill>
                  <a:schemeClr val="bg1"/>
                </a:solidFill>
              </a:rPr>
              <a:t>Associazione Volontari Protezione Civile</a:t>
            </a:r>
          </a:p>
          <a:p>
            <a:pPr algn="ctr"/>
            <a:r>
              <a:rPr lang="it-IT" sz="1600" dirty="0">
                <a:solidFill>
                  <a:schemeClr val="bg1"/>
                </a:solidFill>
              </a:rPr>
              <a:t>Castelfranco Emilia (MO)</a:t>
            </a:r>
            <a:endParaRPr lang="it-IT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846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6E7EB48-1FB9-51F3-A71C-CD6FED171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768" y="0"/>
            <a:ext cx="6044468" cy="686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548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natura&#10;&#10;Descrizione generata automaticamente">
            <a:extLst>
              <a:ext uri="{FF2B5EF4-FFF2-40B4-BE49-F238E27FC236}">
                <a16:creationId xmlns:a16="http://schemas.microsoft.com/office/drawing/2014/main" id="{99544D5D-33AA-9732-F6DC-C1E877ABF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21850" y="694943"/>
            <a:ext cx="3639312" cy="5468112"/>
          </a:xfrm>
          <a:prstGeom prst="rect">
            <a:avLst/>
          </a:prstGeom>
        </p:spPr>
      </p:pic>
      <p:pic>
        <p:nvPicPr>
          <p:cNvPr id="6" name="Immagine 5" descr="Immagine che contiene erba, esterni&#10;&#10;Descrizione generata automaticamente">
            <a:extLst>
              <a:ext uri="{FF2B5EF4-FFF2-40B4-BE49-F238E27FC236}">
                <a16:creationId xmlns:a16="http://schemas.microsoft.com/office/drawing/2014/main" id="{136B62D1-FFF9-723E-C595-7E714DBAD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6267" y="1600198"/>
            <a:ext cx="545896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06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794075E5-CC00-2332-2E38-274787B6D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844" y="-1"/>
            <a:ext cx="7236315" cy="687577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A07883-9DD6-58DF-4244-6BBA4BE87FAD}"/>
              </a:ext>
            </a:extLst>
          </p:cNvPr>
          <p:cNvSpPr txBox="1"/>
          <p:nvPr/>
        </p:nvSpPr>
        <p:spPr>
          <a:xfrm>
            <a:off x="9714157" y="6329294"/>
            <a:ext cx="2477844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1" dirty="0">
                <a:solidFill>
                  <a:schemeClr val="bg1"/>
                </a:solidFill>
              </a:rPr>
              <a:t>Dal sito Consorzio Bonifica di Ferrara</a:t>
            </a:r>
          </a:p>
          <a:p>
            <a:pPr algn="ctr"/>
            <a:r>
              <a:rPr lang="it-IT" sz="1051" dirty="0">
                <a:solidFill>
                  <a:schemeClr val="bg1"/>
                </a:solidFill>
              </a:rPr>
              <a:t>Ing. Alessandro Bondesan</a:t>
            </a:r>
          </a:p>
        </p:txBody>
      </p:sp>
    </p:spTree>
    <p:extLst>
      <p:ext uri="{BB962C8B-B14F-4D97-AF65-F5344CB8AC3E}">
        <p14:creationId xmlns:p14="http://schemas.microsoft.com/office/powerpoint/2010/main" val="26471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0633E30-6627-1E42-C016-E4E2804E6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53" y="2"/>
            <a:ext cx="9075497" cy="68580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A07883-9DD6-58DF-4244-6BBA4BE87FAD}"/>
              </a:ext>
            </a:extLst>
          </p:cNvPr>
          <p:cNvSpPr txBox="1"/>
          <p:nvPr/>
        </p:nvSpPr>
        <p:spPr>
          <a:xfrm>
            <a:off x="7405066" y="371842"/>
            <a:ext cx="2477844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1" dirty="0"/>
              <a:t>Dal sito Consorzio Bonifica di Ferrara</a:t>
            </a:r>
          </a:p>
          <a:p>
            <a:pPr algn="ctr"/>
            <a:r>
              <a:rPr lang="it-IT" sz="1051" dirty="0"/>
              <a:t>Ing. Alessandro Bondesan</a:t>
            </a:r>
          </a:p>
        </p:txBody>
      </p:sp>
    </p:spTree>
    <p:extLst>
      <p:ext uri="{BB962C8B-B14F-4D97-AF65-F5344CB8AC3E}">
        <p14:creationId xmlns:p14="http://schemas.microsoft.com/office/powerpoint/2010/main" val="3746868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43E015-A8B1-BBAF-6EB1-8CD47EBEB62A}"/>
              </a:ext>
            </a:extLst>
          </p:cNvPr>
          <p:cNvSpPr txBox="1"/>
          <p:nvPr/>
        </p:nvSpPr>
        <p:spPr>
          <a:xfrm>
            <a:off x="1862540" y="6151419"/>
            <a:ext cx="8466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it-IT" sz="1200" i="1" dirty="0">
              <a:solidFill>
                <a:schemeClr val="bg1"/>
              </a:solidFill>
            </a:endParaRPr>
          </a:p>
          <a:p>
            <a:pPr algn="r"/>
            <a:r>
              <a:rPr lang="it-IT" sz="1200" i="1" dirty="0">
                <a:solidFill>
                  <a:schemeClr val="bg1"/>
                </a:solidFill>
              </a:rPr>
              <a:t>© Servizio Cartografico del Touring Club Italiano</a:t>
            </a:r>
          </a:p>
        </p:txBody>
      </p:sp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5AD1072D-EA21-E09E-8926-E070ED3037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367" y="-32241"/>
            <a:ext cx="9503262" cy="618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32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BE7ACD13-939D-3D0D-F7B2-41E71891A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278" y="2"/>
            <a:ext cx="8575445" cy="68580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A07883-9DD6-58DF-4244-6BBA4BE87FAD}"/>
              </a:ext>
            </a:extLst>
          </p:cNvPr>
          <p:cNvSpPr txBox="1"/>
          <p:nvPr/>
        </p:nvSpPr>
        <p:spPr>
          <a:xfrm>
            <a:off x="8003121" y="765830"/>
            <a:ext cx="2477844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1" dirty="0"/>
              <a:t>Dal sito Consorzio Bonifica di Ferrara</a:t>
            </a:r>
          </a:p>
          <a:p>
            <a:pPr algn="ctr"/>
            <a:r>
              <a:rPr lang="it-IT" sz="1051" dirty="0"/>
              <a:t>Ing. Alessandro Bondesan</a:t>
            </a:r>
          </a:p>
        </p:txBody>
      </p:sp>
    </p:spTree>
    <p:extLst>
      <p:ext uri="{BB962C8B-B14F-4D97-AF65-F5344CB8AC3E}">
        <p14:creationId xmlns:p14="http://schemas.microsoft.com/office/powerpoint/2010/main" val="17537377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211</TotalTime>
  <Words>239</Words>
  <Application>Microsoft Office PowerPoint</Application>
  <PresentationFormat>Widescreen</PresentationFormat>
  <Paragraphs>54</Paragraphs>
  <Slides>50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Pietro Mignacca</dc:creator>
  <cp:lastModifiedBy>Utente</cp:lastModifiedBy>
  <cp:revision>13</cp:revision>
  <dcterms:created xsi:type="dcterms:W3CDTF">2023-02-25T14:59:25Z</dcterms:created>
  <dcterms:modified xsi:type="dcterms:W3CDTF">2023-03-04T14:17:01Z</dcterms:modified>
</cp:coreProperties>
</file>